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6" r:id="rId3"/>
    <p:sldId id="281" r:id="rId5"/>
    <p:sldId id="275" r:id="rId6"/>
    <p:sldId id="288" r:id="rId7"/>
    <p:sldId id="289" r:id="rId8"/>
    <p:sldId id="287" r:id="rId9"/>
    <p:sldId id="268" r:id="rId10"/>
    <p:sldId id="290" r:id="rId11"/>
    <p:sldId id="274" r:id="rId12"/>
    <p:sldId id="261" r:id="rId13"/>
    <p:sldId id="267" r:id="rId14"/>
  </p:sldIdLst>
  <p:sldSz cx="12192000" cy="6858000"/>
  <p:notesSz cx="6858000" cy="9144000"/>
  <p:embeddedFontLst>
    <p:embeddedFont>
      <p:font typeface="汉仪落花诗W" panose="00020600040101010101" charset="-122"/>
      <p:regular r:id="rId18"/>
    </p:embeddedFont>
    <p:embeddedFont>
      <p:font typeface="汉仪大宋简" panose="02010600000101010101" charset="-122"/>
      <p:regular r:id="rId19"/>
    </p:embeddedFont>
    <p:embeddedFont>
      <p:font typeface="微软雅黑" panose="020B0503020204020204" charset="-122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  <p:embeddedFont>
      <p:font typeface="Arial Rounded MT Bold" panose="020F0704030504030204" charset="0"/>
      <p:regular r:id="rId25"/>
    </p:embeddedFont>
    <p:embeddedFont>
      <p:font typeface="Bahnschrift SemiBold" panose="020B0502040204020203" charset="0"/>
      <p:bold r:id="rId26"/>
    </p:embeddedFont>
    <p:embeddedFont>
      <p:font typeface="MS PGothic" panose="020B0600070205080204" charset="-128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7" userDrawn="1">
          <p15:clr>
            <a:srgbClr val="A4A3A4"/>
          </p15:clr>
        </p15:guide>
        <p15:guide id="2" pos="38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9A3D0"/>
    <a:srgbClr val="4D6895"/>
    <a:srgbClr val="7C93BB"/>
    <a:srgbClr val="63799F"/>
    <a:srgbClr val="5C657D"/>
    <a:srgbClr val="D9D9D9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47"/>
        <p:guide pos="383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117.xml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65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image" Target="../media/image7.png"/><Relationship Id="rId5" Type="http://schemas.openxmlformats.org/officeDocument/2006/relationships/tags" Target="../tags/tag7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70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image" Target="../media/image7.png"/><Relationship Id="rId5" Type="http://schemas.openxmlformats.org/officeDocument/2006/relationships/tags" Target="../tags/tag75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74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9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image" Target="../media/image7.png"/><Relationship Id="rId5" Type="http://schemas.openxmlformats.org/officeDocument/2006/relationships/tags" Target="../tags/tag8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80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image" Target="../media/image7.png"/><Relationship Id="rId5" Type="http://schemas.openxmlformats.org/officeDocument/2006/relationships/tags" Target="../tags/tag88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87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94.xml"/><Relationship Id="rId11" Type="http://schemas.openxmlformats.org/officeDocument/2006/relationships/tags" Target="../tags/tag93.xml"/><Relationship Id="rId10" Type="http://schemas.openxmlformats.org/officeDocument/2006/relationships/tags" Target="../tags/tag9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image" Target="../media/image7.png"/><Relationship Id="rId5" Type="http://schemas.openxmlformats.org/officeDocument/2006/relationships/tags" Target="../tags/tag10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10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0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8440" y="3031490"/>
            <a:ext cx="5393055" cy="14979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9600" b="1">
                <a:solidFill>
                  <a:schemeClr val="bg1"/>
                </a:solidFill>
                <a:effectLst>
                  <a:outerShdw blurRad="50800" dist="38100" dir="2700000" algn="tl" rotWithShape="0">
                    <a:srgbClr val="4D6895">
                      <a:alpha val="40000"/>
                    </a:srgbClr>
                  </a:outerShdw>
                </a:effectLst>
                <a:latin typeface="汉仪落花诗W" panose="00020600040101010101" charset="-122"/>
                <a:ea typeface="汉仪落花诗W" panose="00020600040101010101" charset="-122"/>
                <a:sym typeface="+mn-ea"/>
              </a:rPr>
              <a:t>Goodreads</a:t>
            </a:r>
            <a:endParaRPr lang="en-US" altLang="zh-CN" sz="9600" b="1">
              <a:solidFill>
                <a:schemeClr val="bg1"/>
              </a:solidFill>
              <a:effectLst>
                <a:outerShdw blurRad="50800" dist="38100" dir="2700000" algn="tl" rotWithShape="0">
                  <a:srgbClr val="4D6895">
                    <a:alpha val="40000"/>
                  </a:srgbClr>
                </a:outerShdw>
              </a:effectLst>
              <a:latin typeface="汉仪落花诗W" panose="00020600040101010101" charset="-122"/>
              <a:ea typeface="汉仪落花诗W" panose="00020600040101010101" charset="-122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647190" y="5462905"/>
            <a:ext cx="2283460" cy="3378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5C657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878965" y="5520055"/>
            <a:ext cx="19500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4D6895"/>
                </a:solidFill>
                <a:latin typeface="汉仪大宋简" panose="02010600000101010101" charset="-122"/>
                <a:ea typeface="汉仪大宋简" panose="02010600000101010101" charset="-122"/>
              </a:rPr>
              <a:t>Presenter：</a:t>
            </a:r>
            <a:r>
              <a:rPr lang="en-US" altLang="zh-CN" sz="1200">
                <a:solidFill>
                  <a:srgbClr val="4D6895"/>
                </a:solidFill>
                <a:latin typeface="汉仪大宋简" panose="02010600000101010101" charset="-122"/>
                <a:ea typeface="汉仪大宋简" panose="02010600000101010101" charset="-122"/>
              </a:rPr>
              <a:t>Jiaxing Li</a:t>
            </a:r>
            <a:endParaRPr lang="en-US" altLang="zh-CN" sz="1200">
              <a:solidFill>
                <a:srgbClr val="4D6895"/>
              </a:solidFill>
              <a:latin typeface="汉仪大宋简" panose="02010600000101010101" charset="-122"/>
              <a:ea typeface="汉仪大宋简" panose="0201060000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3685" y="842010"/>
            <a:ext cx="24142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7200">
                <a:solidFill>
                  <a:srgbClr val="4D6895"/>
                </a:solidFill>
                <a:latin typeface="汉仪落花诗W" panose="00020600040101010101" charset="-122"/>
                <a:ea typeface="汉仪落花诗W" panose="00020600040101010101" charset="-122"/>
              </a:rPr>
              <a:t>Books</a:t>
            </a:r>
            <a:endParaRPr lang="en-US" altLang="zh-CN" sz="7200">
              <a:solidFill>
                <a:srgbClr val="4D6895"/>
              </a:solidFill>
              <a:latin typeface="汉仪落花诗W" panose="00020600040101010101" charset="-122"/>
              <a:ea typeface="汉仪落花诗W" panose="0002060004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548765" y="1924685"/>
            <a:ext cx="241427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6600">
                <a:solidFill>
                  <a:srgbClr val="4D6895"/>
                </a:solidFill>
                <a:latin typeface="汉仪落花诗W" panose="00020600040101010101" charset="-122"/>
                <a:ea typeface="汉仪落花诗W" panose="00020600040101010101" charset="-122"/>
              </a:rPr>
              <a:t>From</a:t>
            </a:r>
            <a:endParaRPr lang="en-US" altLang="zh-CN" sz="4400">
              <a:solidFill>
                <a:srgbClr val="4D6895"/>
              </a:solidFill>
              <a:latin typeface="汉仪落花诗W" panose="00020600040101010101" charset="-122"/>
              <a:ea typeface="汉仪落花诗W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7947025" y="843915"/>
            <a:ext cx="2559685" cy="829945"/>
          </a:xfrm>
          <a:prstGeom prst="rect">
            <a:avLst/>
          </a:prstGeom>
          <a:noFill/>
          <a:effectLst>
            <a:outerShdw blurRad="50800" dist="38100" dir="2700000" algn="tl" rotWithShape="0">
              <a:srgbClr val="4D6895">
                <a:alpha val="40000"/>
              </a:srgbClr>
            </a:outerShdw>
          </a:effectLst>
        </p:spPr>
        <p:txBody>
          <a:bodyPr wrap="square" rtlCol="0">
            <a:spAutoFit/>
          </a:bodyPr>
          <a:p>
            <a:pPr algn="dist"/>
            <a:r>
              <a:rPr lang="zh-CN" altLang="en-US" sz="4800" b="1">
                <a:solidFill>
                  <a:schemeClr val="bg1"/>
                </a:solidFill>
                <a:latin typeface="汉仪落花诗W" panose="00020600040101010101" charset="-122"/>
                <a:ea typeface="汉仪落花诗W" panose="00020600040101010101" charset="-122"/>
              </a:rPr>
              <a:t>Improve</a:t>
            </a:r>
            <a:endParaRPr lang="zh-CN" altLang="en-US" sz="4800" b="1">
              <a:solidFill>
                <a:schemeClr val="bg1"/>
              </a:solidFill>
              <a:latin typeface="汉仪落花诗W" panose="00020600040101010101" charset="-122"/>
              <a:ea typeface="汉仪落花诗W" panose="00020600040101010101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700520" y="2212340"/>
            <a:ext cx="4786630" cy="584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gradFill>
              <a:gsLst>
                <a:gs pos="0">
                  <a:schemeClr val="bg1">
                    <a:alpha val="33000"/>
                  </a:schemeClr>
                </a:gs>
                <a:gs pos="90000">
                  <a:schemeClr val="bg1">
                    <a:lumMod val="85000"/>
                  </a:schemeClr>
                </a:gs>
              </a:gsLst>
              <a:lin ang="0" scaled="1"/>
            </a:gradFill>
          </a:ln>
          <a:effectLst>
            <a:outerShdw blurRad="50800" dist="38100" dir="2700000" algn="tl" rotWithShape="0">
              <a:srgbClr val="4D68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674803" y="2225040"/>
            <a:ext cx="559435" cy="561340"/>
          </a:xfrm>
          <a:prstGeom prst="roundRect">
            <a:avLst>
              <a:gd name="adj" fmla="val 50000"/>
            </a:avLst>
          </a:prstGeom>
          <a:solidFill>
            <a:srgbClr val="7C93BB"/>
          </a:solidFill>
          <a:ln>
            <a:noFill/>
          </a:ln>
          <a:effectLst>
            <a:outerShdw blurRad="50800" dist="38100" dir="2700000" algn="tl" rotWithShape="0">
              <a:srgbClr val="5C657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710680" y="2056765"/>
            <a:ext cx="476250" cy="766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汉仪大宋简" panose="02010600000101010101" charset="-122"/>
                <a:ea typeface="汉仪大宋简" panose="02010600000101010101" charset="-122"/>
              </a:rPr>
              <a:t> 01</a:t>
            </a:r>
            <a:endParaRPr lang="en-US" altLang="zh-CN">
              <a:solidFill>
                <a:schemeClr val="bg1"/>
              </a:solidFill>
              <a:latin typeface="汉仪大宋简" panose="02010600000101010101" charset="-122"/>
              <a:ea typeface="汉仪大宋简" panose="02010600000101010101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23150" y="2225040"/>
            <a:ext cx="4129405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0">
                <a:solidFill>
                  <a:srgbClr val="4D6895"/>
                </a:solidFill>
                <a:latin typeface="Arial Rounded MT Bold" panose="020F0704030504030204" charset="0"/>
                <a:ea typeface="汉仪大宋简" panose="02010600000101010101" charset="-122"/>
                <a:cs typeface="Arial Rounded MT Bold" panose="020F0704030504030204" charset="0"/>
              </a:rPr>
              <a:t>Segmentation of users</a:t>
            </a:r>
            <a:endParaRPr lang="zh-CN" altLang="en-US" sz="2000" b="0">
              <a:solidFill>
                <a:srgbClr val="4D6895"/>
              </a:solidFill>
              <a:latin typeface="Arial Rounded MT Bold" panose="020F0704030504030204" charset="0"/>
              <a:ea typeface="汉仪大宋简" panose="02010600000101010101" charset="-122"/>
              <a:cs typeface="Arial Rounded MT Bold" panose="020F070403050403020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852285" y="3211195"/>
            <a:ext cx="4634865" cy="584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gradFill>
              <a:gsLst>
                <a:gs pos="0">
                  <a:schemeClr val="bg1">
                    <a:alpha val="33000"/>
                  </a:schemeClr>
                </a:gs>
                <a:gs pos="90000">
                  <a:schemeClr val="bg1">
                    <a:lumMod val="85000"/>
                  </a:schemeClr>
                </a:gs>
              </a:gsLst>
              <a:lin ang="0" scaled="1"/>
            </a:gradFill>
          </a:ln>
          <a:effectLst>
            <a:outerShdw blurRad="50800" dist="38100" dir="2700000" algn="tl" rotWithShape="0">
              <a:srgbClr val="4D68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298690" y="3211830"/>
            <a:ext cx="4554220" cy="48895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sz="2000" b="0">
                <a:solidFill>
                  <a:srgbClr val="4D6895"/>
                </a:solidFill>
                <a:latin typeface="Arial Rounded MT Bold" panose="020F0704030504030204" charset="0"/>
                <a:ea typeface="汉仪大宋简" panose="02010600000101010101" charset="-122"/>
                <a:cs typeface="Arial Rounded MT Bold" panose="020F0704030504030204" charset="0"/>
                <a:sym typeface="+mn-ea"/>
              </a:rPr>
              <a:t>More ways to make money</a:t>
            </a:r>
            <a:endParaRPr sz="2000" b="0">
              <a:solidFill>
                <a:srgbClr val="4D6895"/>
              </a:solidFill>
              <a:latin typeface="Arial Rounded MT Bold" panose="020F0704030504030204" charset="0"/>
              <a:ea typeface="汉仪大宋简" panose="02010600000101010101" charset="-122"/>
              <a:cs typeface="Arial Rounded MT Bold" panose="020F0704030504030204" charset="0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809740" y="4183380"/>
            <a:ext cx="4677410" cy="584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gradFill>
              <a:gsLst>
                <a:gs pos="0">
                  <a:schemeClr val="bg1">
                    <a:alpha val="33000"/>
                  </a:schemeClr>
                </a:gs>
                <a:gs pos="90000">
                  <a:schemeClr val="bg1">
                    <a:lumMod val="85000"/>
                  </a:schemeClr>
                </a:gs>
              </a:gsLst>
              <a:lin ang="0" scaled="1"/>
            </a:gradFill>
          </a:ln>
          <a:effectLst>
            <a:outerShdw blurRad="50800" dist="38100" dir="2700000" algn="tl" rotWithShape="0">
              <a:srgbClr val="4D68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423785" y="4204970"/>
            <a:ext cx="4037330" cy="48895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0">
                <a:solidFill>
                  <a:srgbClr val="4D6895"/>
                </a:solidFill>
                <a:latin typeface="Arial Rounded MT Bold" panose="020F0704030504030204" charset="0"/>
                <a:ea typeface="汉仪大宋简" panose="02010600000101010101" charset="-122"/>
                <a:cs typeface="Arial Rounded MT Bold" panose="020F0704030504030204" charset="0"/>
                <a:sym typeface="+mn-ea"/>
              </a:rPr>
              <a:t>Exact advertising place</a:t>
            </a:r>
            <a:endParaRPr lang="zh-CN" altLang="en-US" sz="2000" b="0">
              <a:solidFill>
                <a:srgbClr val="4D6895"/>
              </a:solidFill>
              <a:latin typeface="Arial Rounded MT Bold" panose="020F0704030504030204" charset="0"/>
              <a:ea typeface="汉仪大宋简" panose="02010600000101010101" charset="-122"/>
              <a:cs typeface="Arial Rounded MT Bold" panose="020F0704030504030204" charset="0"/>
              <a:sym typeface="+mn-ea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965950" y="5228590"/>
            <a:ext cx="4521835" cy="584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gradFill>
              <a:gsLst>
                <a:gs pos="0">
                  <a:schemeClr val="bg1">
                    <a:alpha val="33000"/>
                  </a:schemeClr>
                </a:gs>
                <a:gs pos="90000">
                  <a:schemeClr val="bg1">
                    <a:lumMod val="85000"/>
                  </a:schemeClr>
                </a:gs>
              </a:gsLst>
              <a:lin ang="0" scaled="1"/>
            </a:gradFill>
          </a:ln>
          <a:effectLst>
            <a:outerShdw blurRad="50800" dist="38100" dir="2700000" algn="tl" rotWithShape="0">
              <a:srgbClr val="4D689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515225" y="5382260"/>
            <a:ext cx="4677410" cy="48895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0">
                <a:solidFill>
                  <a:srgbClr val="4D6895"/>
                </a:solidFill>
                <a:latin typeface="Arial Rounded MT Bold" panose="020F0704030504030204" charset="0"/>
                <a:ea typeface="汉仪大宋简" panose="02010600000101010101" charset="-122"/>
                <a:cs typeface="Arial Rounded MT Bold" panose="020F0704030504030204" charset="0"/>
                <a:sym typeface="+mn-ea"/>
              </a:rPr>
              <a:t>A</a:t>
            </a:r>
            <a:r>
              <a:rPr lang="zh-CN" altLang="en-US" sz="2000" b="0">
                <a:solidFill>
                  <a:srgbClr val="4D6895"/>
                </a:solidFill>
                <a:latin typeface="Arial Rounded MT Bold" panose="020F0704030504030204" charset="0"/>
                <a:ea typeface="汉仪大宋简" panose="02010600000101010101" charset="-122"/>
                <a:cs typeface="Arial Rounded MT Bold" panose="020F0704030504030204" charset="0"/>
                <a:sym typeface="+mn-ea"/>
              </a:rPr>
              <a:t>ttract normal people</a:t>
            </a:r>
            <a:endParaRPr lang="zh-CN" altLang="en-US" sz="2000" b="0">
              <a:solidFill>
                <a:srgbClr val="4D6895"/>
              </a:solidFill>
              <a:latin typeface="Arial Rounded MT Bold" panose="020F0704030504030204" charset="0"/>
              <a:ea typeface="汉仪大宋简" panose="02010600000101010101" charset="-122"/>
              <a:cs typeface="Arial Rounded MT Bold" panose="020F0704030504030204" charset="0"/>
              <a:sym typeface="+mn-ea"/>
            </a:endParaRPr>
          </a:p>
          <a:p>
            <a:pPr algn="l"/>
            <a:r>
              <a:rPr lang="zh-CN" altLang="en-US" sz="2000" b="0">
                <a:solidFill>
                  <a:srgbClr val="4D6895"/>
                </a:solidFill>
                <a:latin typeface="Arial Rounded MT Bold" panose="020F0704030504030204" charset="0"/>
                <a:ea typeface="汉仪大宋简" panose="02010600000101010101" charset="-122"/>
                <a:cs typeface="Arial Rounded MT Bold" panose="020F0704030504030204" charset="0"/>
                <a:sym typeface="+mn-ea"/>
              </a:rPr>
              <a:t> to write</a:t>
            </a:r>
            <a:r>
              <a:rPr lang="en-US" altLang="zh-CN" sz="2000" b="0">
                <a:solidFill>
                  <a:srgbClr val="4D6895"/>
                </a:solidFill>
                <a:latin typeface="Arial Rounded MT Bold" panose="020F0704030504030204" charset="0"/>
                <a:ea typeface="汉仪大宋简" panose="02010600000101010101" charset="-122"/>
                <a:cs typeface="Arial Rounded MT Bold" panose="020F0704030504030204" charset="0"/>
                <a:sym typeface="+mn-ea"/>
              </a:rPr>
              <a:t> books</a:t>
            </a:r>
            <a:endParaRPr lang="en-US" altLang="zh-CN" sz="2000" b="0">
              <a:solidFill>
                <a:srgbClr val="4D6895"/>
              </a:solidFill>
              <a:latin typeface="Arial Rounded MT Bold" panose="020F0704030504030204" charset="0"/>
              <a:ea typeface="汉仪大宋简" panose="02010600000101010101" charset="-122"/>
              <a:cs typeface="Arial Rounded MT Bold" panose="020F0704030504030204" charset="0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738938" y="3200400"/>
            <a:ext cx="559435" cy="561340"/>
          </a:xfrm>
          <a:prstGeom prst="roundRect">
            <a:avLst>
              <a:gd name="adj" fmla="val 50000"/>
            </a:avLst>
          </a:prstGeom>
          <a:solidFill>
            <a:srgbClr val="7C93BB"/>
          </a:solidFill>
          <a:ln>
            <a:noFill/>
          </a:ln>
          <a:effectLst>
            <a:outerShdw blurRad="50800" dist="38100" dir="2700000" algn="tl" rotWithShape="0">
              <a:srgbClr val="5C657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75450" y="3040380"/>
            <a:ext cx="476250" cy="766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汉仪大宋简" panose="02010600000101010101" charset="-122"/>
                <a:ea typeface="汉仪大宋简" panose="02010600000101010101" charset="-122"/>
              </a:rPr>
              <a:t> 02</a:t>
            </a:r>
            <a:endParaRPr lang="en-US" altLang="zh-CN">
              <a:solidFill>
                <a:schemeClr val="bg1"/>
              </a:solidFill>
              <a:latin typeface="汉仪大宋简" panose="02010600000101010101" charset="-122"/>
              <a:ea typeface="汉仪大宋简" panose="02010600000101010101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794818" y="4190365"/>
            <a:ext cx="559435" cy="561340"/>
          </a:xfrm>
          <a:prstGeom prst="roundRect">
            <a:avLst>
              <a:gd name="adj" fmla="val 50000"/>
            </a:avLst>
          </a:prstGeom>
          <a:solidFill>
            <a:srgbClr val="7C93BB"/>
          </a:solidFill>
          <a:ln>
            <a:noFill/>
          </a:ln>
          <a:effectLst>
            <a:outerShdw blurRad="50800" dist="38100" dir="2700000" algn="tl" rotWithShape="0">
              <a:srgbClr val="5C657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805930" y="4030345"/>
            <a:ext cx="476250" cy="766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汉仪大宋简" panose="02010600000101010101" charset="-122"/>
                <a:ea typeface="汉仪大宋简" panose="02010600000101010101" charset="-122"/>
              </a:rPr>
              <a:t> 03</a:t>
            </a:r>
            <a:endParaRPr lang="en-US" altLang="zh-CN">
              <a:solidFill>
                <a:schemeClr val="bg1"/>
              </a:solidFill>
              <a:latin typeface="汉仪大宋简" panose="02010600000101010101" charset="-122"/>
              <a:ea typeface="汉仪大宋简" panose="02010600000101010101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810058" y="5238115"/>
            <a:ext cx="559435" cy="561340"/>
          </a:xfrm>
          <a:prstGeom prst="roundRect">
            <a:avLst>
              <a:gd name="adj" fmla="val 50000"/>
            </a:avLst>
          </a:prstGeom>
          <a:solidFill>
            <a:srgbClr val="7C93BB"/>
          </a:solidFill>
          <a:ln>
            <a:noFill/>
          </a:ln>
          <a:effectLst>
            <a:outerShdw blurRad="50800" dist="38100" dir="2700000" algn="tl" rotWithShape="0">
              <a:srgbClr val="5C657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851650" y="5078095"/>
            <a:ext cx="476250" cy="766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>
                <a:solidFill>
                  <a:schemeClr val="bg1"/>
                </a:solidFill>
                <a:latin typeface="汉仪大宋简" panose="02010600000101010101" charset="-122"/>
                <a:ea typeface="汉仪大宋简" panose="02010600000101010101" charset="-122"/>
              </a:rPr>
              <a:t> 04</a:t>
            </a:r>
            <a:endParaRPr lang="en-US" altLang="zh-CN">
              <a:solidFill>
                <a:schemeClr val="bg1"/>
              </a:solidFill>
              <a:latin typeface="汉仪大宋简" panose="02010600000101010101" charset="-122"/>
              <a:ea typeface="汉仪大宋简" panose="02010600000101010101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685165" y="1757680"/>
            <a:ext cx="6262370" cy="1939290"/>
          </a:xfrm>
          <a:prstGeom prst="rect">
            <a:avLst/>
          </a:prstGeom>
          <a:noFill/>
          <a:effectLst>
            <a:outerShdw blurRad="50800" dist="38100" dir="2700000" algn="tl" rotWithShape="0">
              <a:srgbClr val="4D6895">
                <a:alpha val="40000"/>
              </a:srgbClr>
            </a:outerShdw>
          </a:effectLst>
        </p:spPr>
        <p:txBody>
          <a:bodyPr wrap="square" rtlCol="0" anchor="t">
            <a:noAutofit/>
          </a:bodyPr>
          <a:p>
            <a:pPr algn="ctr"/>
            <a:r>
              <a:rPr lang="zh-CN" altLang="en-US" sz="9600" b="1">
                <a:solidFill>
                  <a:schemeClr val="bg1"/>
                </a:solidFill>
                <a:latin typeface="汉仪落花诗W" panose="00020600040101010101" charset="-122"/>
                <a:ea typeface="汉仪落花诗W" panose="00020600040101010101" charset="-122"/>
                <a:sym typeface="+mn-ea"/>
              </a:rPr>
              <a:t>Thank you</a:t>
            </a:r>
            <a:r>
              <a:rPr lang="en-US" altLang="zh-CN" sz="9600" b="1">
                <a:solidFill>
                  <a:schemeClr val="bg1"/>
                </a:solidFill>
                <a:latin typeface="汉仪落花诗W" panose="00020600040101010101" charset="-122"/>
                <a:ea typeface="汉仪落花诗W" panose="00020600040101010101" charset="-122"/>
                <a:sym typeface="+mn-ea"/>
              </a:rPr>
              <a:t> !</a:t>
            </a:r>
            <a:endParaRPr lang="en-US" altLang="zh-CN" sz="9600" b="1">
              <a:solidFill>
                <a:schemeClr val="bg1"/>
              </a:solidFill>
              <a:latin typeface="汉仪落花诗W" panose="00020600040101010101" charset="-122"/>
              <a:ea typeface="汉仪落花诗W" panose="0002060004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337185" y="333375"/>
            <a:ext cx="11516995" cy="6191250"/>
            <a:chOff x="531" y="525"/>
            <a:chExt cx="18137" cy="9750"/>
          </a:xfrm>
        </p:grpSpPr>
        <p:sp>
          <p:nvSpPr>
            <p:cNvPr id="4" name="圆角矩形 3"/>
            <p:cNvSpPr/>
            <p:nvPr/>
          </p:nvSpPr>
          <p:spPr>
            <a:xfrm>
              <a:off x="531" y="525"/>
              <a:ext cx="18137" cy="9750"/>
            </a:xfrm>
            <a:prstGeom prst="roundRect">
              <a:avLst>
                <a:gd name="adj" fmla="val 237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16872" y="1092"/>
              <a:ext cx="1796" cy="765"/>
            </a:xfrm>
            <a:custGeom>
              <a:avLst/>
              <a:gdLst>
                <a:gd name="adj" fmla="val 16667"/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2" h="765">
                  <a:moveTo>
                    <a:pt x="0" y="0"/>
                  </a:moveTo>
                  <a:lnTo>
                    <a:pt x="2732" y="0"/>
                  </a:lnTo>
                  <a:lnTo>
                    <a:pt x="2732" y="765"/>
                  </a:lnTo>
                  <a:lnTo>
                    <a:pt x="0" y="765"/>
                  </a:lnTo>
                  <a:lnTo>
                    <a:pt x="383" y="38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srgbClr val="4D689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5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812145" y="689928"/>
            <a:ext cx="72644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2000" b="0">
                <a:solidFill>
                  <a:schemeClr val="bg1"/>
                </a:solidFill>
                <a:latin typeface="汉仪大宋简" panose="02010600000101010101" charset="-122"/>
                <a:ea typeface="汉仪大宋简" panose="02010600000101010101" charset="-122"/>
              </a:rPr>
              <a:t>01</a:t>
            </a:r>
            <a:endParaRPr lang="en-US" altLang="zh-CN" sz="2000" b="0">
              <a:solidFill>
                <a:schemeClr val="bg1"/>
              </a:solidFill>
              <a:latin typeface="汉仪大宋简" panose="02010600000101010101" charset="-122"/>
              <a:ea typeface="汉仪大宋简" panose="02010600000101010101" charset="-122"/>
            </a:endParaRPr>
          </a:p>
        </p:txBody>
      </p:sp>
      <p:pic>
        <p:nvPicPr>
          <p:cNvPr id="22" name="图片 21" descr="68661414445_Mesa de trabajo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flipH="1">
            <a:off x="10713720" y="5782310"/>
            <a:ext cx="1197610" cy="791210"/>
          </a:xfrm>
          <a:prstGeom prst="rect">
            <a:avLst/>
          </a:prstGeom>
        </p:spPr>
      </p:pic>
      <p:pic>
        <p:nvPicPr>
          <p:cNvPr id="2" name="图片 1" descr="16819844033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85" y="380365"/>
            <a:ext cx="8883015" cy="5871210"/>
          </a:xfrm>
          <a:prstGeom prst="rect">
            <a:avLst/>
          </a:prstGeom>
        </p:spPr>
      </p:pic>
      <p:sp>
        <p:nvSpPr>
          <p:cNvPr id="15" name="圆角矩形 14"/>
          <p:cNvSpPr/>
          <p:nvPr>
            <p:custDataLst>
              <p:tags r:id="rId5"/>
            </p:custDataLst>
          </p:nvPr>
        </p:nvSpPr>
        <p:spPr>
          <a:xfrm>
            <a:off x="8714740" y="1985010"/>
            <a:ext cx="3139440" cy="433070"/>
          </a:xfrm>
          <a:prstGeom prst="roundRect">
            <a:avLst>
              <a:gd name="adj" fmla="val 50000"/>
            </a:avLst>
          </a:prstGeom>
          <a:solidFill>
            <a:srgbClr val="89A3D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863965" y="2040890"/>
            <a:ext cx="29235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solidFill>
                  <a:schemeClr val="bg1"/>
                </a:solidFill>
              </a:rPr>
              <a:t>L</a:t>
            </a:r>
            <a:r>
              <a:rPr lang="zh-CN" altLang="en-US" sz="1600">
                <a:solidFill>
                  <a:schemeClr val="bg1"/>
                </a:solidFill>
              </a:rPr>
              <a:t>argest English website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6" name="圆角矩形 5"/>
          <p:cNvSpPr/>
          <p:nvPr>
            <p:custDataLst>
              <p:tags r:id="rId6"/>
            </p:custDataLst>
          </p:nvPr>
        </p:nvSpPr>
        <p:spPr>
          <a:xfrm>
            <a:off x="8714740" y="2887345"/>
            <a:ext cx="3139440" cy="433070"/>
          </a:xfrm>
          <a:prstGeom prst="roundRect">
            <a:avLst>
              <a:gd name="adj" fmla="val 50000"/>
            </a:avLst>
          </a:prstGeom>
          <a:solidFill>
            <a:srgbClr val="89A3D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7"/>
            </p:custDataLst>
          </p:nvPr>
        </p:nvSpPr>
        <p:spPr>
          <a:xfrm>
            <a:off x="8714740" y="3822065"/>
            <a:ext cx="3139440" cy="433070"/>
          </a:xfrm>
          <a:prstGeom prst="roundRect">
            <a:avLst>
              <a:gd name="adj" fmla="val 50000"/>
            </a:avLst>
          </a:prstGeom>
          <a:solidFill>
            <a:srgbClr val="89A3D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930005" y="2941320"/>
            <a:ext cx="28181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chemeClr val="bg1"/>
                </a:solidFill>
              </a:rPr>
              <a:t>90 million members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72245" y="3888740"/>
            <a:ext cx="2489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chemeClr val="bg1"/>
                </a:solidFill>
              </a:rPr>
              <a:t> </a:t>
            </a:r>
            <a:r>
              <a:rPr lang="en-US" altLang="zh-CN" sz="1600">
                <a:solidFill>
                  <a:schemeClr val="bg1"/>
                </a:solidFill>
              </a:rPr>
              <a:t>R</a:t>
            </a:r>
            <a:r>
              <a:rPr lang="zh-CN" altLang="en-US" sz="1600">
                <a:solidFill>
                  <a:schemeClr val="bg1"/>
                </a:solidFill>
              </a:rPr>
              <a:t>ating system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7" name="圆角矩形 16"/>
          <p:cNvSpPr/>
          <p:nvPr>
            <p:custDataLst>
              <p:tags r:id="rId2"/>
            </p:custDataLst>
          </p:nvPr>
        </p:nvSpPr>
        <p:spPr>
          <a:xfrm>
            <a:off x="207645" y="224155"/>
            <a:ext cx="11761470" cy="6437630"/>
          </a:xfrm>
          <a:prstGeom prst="roundRect">
            <a:avLst>
              <a:gd name="adj" fmla="val 23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1681984184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" y="530225"/>
            <a:ext cx="5818505" cy="3591560"/>
          </a:xfrm>
          <a:prstGeom prst="rect">
            <a:avLst/>
          </a:prstGeom>
        </p:spPr>
      </p:pic>
      <p:pic>
        <p:nvPicPr>
          <p:cNvPr id="11" name="图片 10" descr="16819842151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680" y="514985"/>
            <a:ext cx="5893435" cy="3611245"/>
          </a:xfrm>
          <a:prstGeom prst="rect">
            <a:avLst/>
          </a:prstGeom>
        </p:spPr>
      </p:pic>
      <p:pic>
        <p:nvPicPr>
          <p:cNvPr id="26" name="图片 25" descr="686614141444_Mesa de trabajo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1910" y="6082030"/>
            <a:ext cx="579120" cy="695960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211455" y="4647565"/>
            <a:ext cx="11757660" cy="2314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* </a:t>
            </a: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Fiction : Fiction is the telling of stories which are not real</a:t>
            </a: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, </a:t>
            </a: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 is an imaginative form of narrative, one of the four basic rhetorical modes.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ea typeface="汉仪大宋简" panose="02010600000101010101" charset="-122"/>
              <a:cs typeface="Bahnschrift SemiBold" panose="020B0502040204020203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* </a:t>
            </a: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Romance: Two basic elements comprise romance novel: a central love story and an emotionally-satisfying and optimistic ending.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ea typeface="汉仪大宋简" panose="02010600000101010101" charset="-122"/>
              <a:cs typeface="Bahnschrift SemiBold" panose="020B0502040204020203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* Young Adult: It’s fiction written for, published for, or marketed to adolescents and young adults, roughly ages 13 to 18.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ea typeface="汉仪大宋简" panose="02010600000101010101" charset="-122"/>
              <a:cs typeface="Bahnschrift SemiBold" panose="020B0502040204020203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* Historical: History books make up an important genre in non-fiction. They help us understand the past so we can build a better future.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ea typeface="汉仪大宋简" panose="02010600000101010101" charset="-122"/>
              <a:cs typeface="Bahnschrift SemiBold" panose="020B0502040204020203" charset="0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7" name="圆角矩形 16"/>
          <p:cNvSpPr/>
          <p:nvPr>
            <p:custDataLst>
              <p:tags r:id="rId2"/>
            </p:custDataLst>
          </p:nvPr>
        </p:nvSpPr>
        <p:spPr>
          <a:xfrm>
            <a:off x="207645" y="224155"/>
            <a:ext cx="11761470" cy="6437630"/>
          </a:xfrm>
          <a:prstGeom prst="roundRect">
            <a:avLst>
              <a:gd name="adj" fmla="val 23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1681984184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" y="530225"/>
            <a:ext cx="5818505" cy="3591560"/>
          </a:xfrm>
          <a:prstGeom prst="rect">
            <a:avLst/>
          </a:prstGeom>
        </p:spPr>
      </p:pic>
      <p:pic>
        <p:nvPicPr>
          <p:cNvPr id="11" name="图片 10" descr="16819842151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680" y="514985"/>
            <a:ext cx="5893435" cy="3611245"/>
          </a:xfrm>
          <a:prstGeom prst="rect">
            <a:avLst/>
          </a:prstGeom>
        </p:spPr>
      </p:pic>
      <p:pic>
        <p:nvPicPr>
          <p:cNvPr id="26" name="图片 25" descr="686614141444_Mesa de trabajo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1910" y="6082030"/>
            <a:ext cx="579120" cy="695960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211455" y="4647565"/>
            <a:ext cx="11757660" cy="2314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* </a:t>
            </a: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Fiction : Fiction is the telling of stories which are not real</a:t>
            </a: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, </a:t>
            </a: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 is an imaginative form of narrative, one of the four basic rhetorical modes.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ea typeface="汉仪大宋简" panose="02010600000101010101" charset="-122"/>
              <a:cs typeface="Bahnschrift SemiBold" panose="020B0502040204020203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* </a:t>
            </a: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Romance: Two basic elements comprise romance novel: a central love story and an emotionally-satisfying and optimistic ending.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ea typeface="汉仪大宋简" panose="02010600000101010101" charset="-122"/>
              <a:cs typeface="Bahnschrift SemiBold" panose="020B0502040204020203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* Young Adult: It’s fiction written for, published for, or marketed to adolescents and young adults, roughly ages 13 to 18.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ea typeface="汉仪大宋简" panose="02010600000101010101" charset="-122"/>
              <a:cs typeface="Bahnschrift SemiBold" panose="020B0502040204020203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* Historical: History books make up an important genre in non-fiction. They help us understand the past so we can build a better future.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ea typeface="汉仪大宋简" panose="02010600000101010101" charset="-122"/>
              <a:cs typeface="Bahnschrift SemiBold" panose="020B0502040204020203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77290" y="677545"/>
            <a:ext cx="443865" cy="164465"/>
          </a:xfrm>
          <a:prstGeom prst="rect">
            <a:avLst/>
          </a:prstGeom>
          <a:noFill/>
          <a:ln w="38100"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7056120" y="667385"/>
            <a:ext cx="443865" cy="164465"/>
          </a:xfrm>
          <a:prstGeom prst="rect">
            <a:avLst/>
          </a:prstGeom>
          <a:noFill/>
          <a:ln w="38100"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536565" y="745490"/>
            <a:ext cx="5080" cy="304800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1429365" y="706755"/>
            <a:ext cx="0" cy="306451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234940" y="3825875"/>
            <a:ext cx="663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48%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161395" y="3787775"/>
            <a:ext cx="807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73%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399415" y="4708525"/>
            <a:ext cx="641985" cy="289560"/>
          </a:xfrm>
          <a:prstGeom prst="rect">
            <a:avLst/>
          </a:prstGeom>
          <a:noFill/>
          <a:ln w="38100"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7" name="圆角矩形 16"/>
          <p:cNvSpPr/>
          <p:nvPr>
            <p:custDataLst>
              <p:tags r:id="rId2"/>
            </p:custDataLst>
          </p:nvPr>
        </p:nvSpPr>
        <p:spPr>
          <a:xfrm>
            <a:off x="207645" y="224155"/>
            <a:ext cx="11761470" cy="6437630"/>
          </a:xfrm>
          <a:prstGeom prst="roundRect">
            <a:avLst>
              <a:gd name="adj" fmla="val 23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1681984184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" y="530225"/>
            <a:ext cx="5818505" cy="3591560"/>
          </a:xfrm>
          <a:prstGeom prst="rect">
            <a:avLst/>
          </a:prstGeom>
        </p:spPr>
      </p:pic>
      <p:pic>
        <p:nvPicPr>
          <p:cNvPr id="11" name="图片 10" descr="16819842151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680" y="514985"/>
            <a:ext cx="5893435" cy="3611245"/>
          </a:xfrm>
          <a:prstGeom prst="rect">
            <a:avLst/>
          </a:prstGeom>
        </p:spPr>
      </p:pic>
      <p:pic>
        <p:nvPicPr>
          <p:cNvPr id="26" name="图片 25" descr="686614141444_Mesa de trabajo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1910" y="6082030"/>
            <a:ext cx="579120" cy="695960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211455" y="4647565"/>
            <a:ext cx="11757660" cy="2314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* </a:t>
            </a: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Fiction : Fiction is the telling of stories which are not real</a:t>
            </a: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, </a:t>
            </a: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 is an imaginative form of narrative, one of the four basic rhetorical modes.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ea typeface="汉仪大宋简" panose="02010600000101010101" charset="-122"/>
              <a:cs typeface="Bahnschrift SemiBold" panose="020B0502040204020203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* </a:t>
            </a: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Romance: Two basic elements comprise romance novel: a central love story and an emotionally-satisfying and optimistic ending.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ea typeface="汉仪大宋简" panose="02010600000101010101" charset="-122"/>
              <a:cs typeface="Bahnschrift SemiBold" panose="020B0502040204020203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* Young Adult: It’s fiction written for, published for, or marketed to adolescents and young adults, roughly ages 13 to 18.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ea typeface="汉仪大宋简" panose="02010600000101010101" charset="-122"/>
              <a:cs typeface="Bahnschrift SemiBold" panose="020B0502040204020203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* Historical: History books make up an important genre in non-fiction. They help us understand the past so we can build a better future.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ea typeface="汉仪大宋简" panose="02010600000101010101" charset="-122"/>
              <a:cs typeface="Bahnschrift SemiBold" panose="020B0502040204020203" charset="0"/>
            </a:endParaRPr>
          </a:p>
        </p:txBody>
      </p:sp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963295" y="1083945"/>
            <a:ext cx="646430" cy="164465"/>
          </a:xfrm>
          <a:prstGeom prst="rect">
            <a:avLst/>
          </a:prstGeom>
          <a:noFill/>
          <a:ln w="38100"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6878320" y="2207895"/>
            <a:ext cx="646430" cy="164465"/>
          </a:xfrm>
          <a:prstGeom prst="rect">
            <a:avLst/>
          </a:prstGeom>
          <a:noFill/>
          <a:ln w="38100"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10"/>
            </p:custDataLst>
          </p:nvPr>
        </p:nvSpPr>
        <p:spPr>
          <a:xfrm>
            <a:off x="404495" y="5606415"/>
            <a:ext cx="920115" cy="278765"/>
          </a:xfrm>
          <a:prstGeom prst="rect">
            <a:avLst/>
          </a:prstGeom>
          <a:noFill/>
          <a:ln w="38100"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7" name="圆角矩形 16"/>
          <p:cNvSpPr/>
          <p:nvPr>
            <p:custDataLst>
              <p:tags r:id="rId2"/>
            </p:custDataLst>
          </p:nvPr>
        </p:nvSpPr>
        <p:spPr>
          <a:xfrm>
            <a:off x="207645" y="224155"/>
            <a:ext cx="11761470" cy="6437630"/>
          </a:xfrm>
          <a:prstGeom prst="roundRect">
            <a:avLst>
              <a:gd name="adj" fmla="val 23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1681984184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" y="530225"/>
            <a:ext cx="5818505" cy="3591560"/>
          </a:xfrm>
          <a:prstGeom prst="rect">
            <a:avLst/>
          </a:prstGeom>
        </p:spPr>
      </p:pic>
      <p:pic>
        <p:nvPicPr>
          <p:cNvPr id="11" name="图片 10" descr="16819842151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680" y="514985"/>
            <a:ext cx="5893435" cy="3611245"/>
          </a:xfrm>
          <a:prstGeom prst="rect">
            <a:avLst/>
          </a:prstGeom>
        </p:spPr>
      </p:pic>
      <p:pic>
        <p:nvPicPr>
          <p:cNvPr id="26" name="图片 25" descr="686614141444_Mesa de trabajo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1910" y="6082030"/>
            <a:ext cx="579120" cy="695960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211455" y="4647565"/>
            <a:ext cx="11757660" cy="2314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* </a:t>
            </a: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Fiction : Fiction is the telling of stories which are not real</a:t>
            </a: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, </a:t>
            </a: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 is an imaginative form of narrative, one of the four basic rhetorical modes.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ea typeface="汉仪大宋简" panose="02010600000101010101" charset="-122"/>
              <a:cs typeface="Bahnschrift SemiBold" panose="020B0502040204020203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* </a:t>
            </a: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Romance: Two basic elements comprise romance novel: a central love story and an emotionally-satisfying and optimistic ending.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ea typeface="汉仪大宋简" panose="02010600000101010101" charset="-122"/>
              <a:cs typeface="Bahnschrift SemiBold" panose="020B0502040204020203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* Young Adult: It’s fiction written for, published for, or marketed to adolescents and young adults, roughly ages 13 to 18.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ea typeface="汉仪大宋简" panose="02010600000101010101" charset="-122"/>
              <a:cs typeface="Bahnschrift SemiBold" panose="020B0502040204020203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* Historical: History books make up an important genre in non-fiction. They help us understand the past so we can build a better future.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ea typeface="汉仪大宋简" panose="02010600000101010101" charset="-122"/>
              <a:cs typeface="Bahnschrift SemiBold" panose="020B0502040204020203" charset="0"/>
            </a:endParaRPr>
          </a:p>
        </p:txBody>
      </p:sp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963295" y="984885"/>
            <a:ext cx="646430" cy="164465"/>
          </a:xfrm>
          <a:prstGeom prst="rect">
            <a:avLst/>
          </a:prstGeom>
          <a:noFill/>
          <a:ln w="38100"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6811645" y="984885"/>
            <a:ext cx="685800" cy="164465"/>
          </a:xfrm>
          <a:prstGeom prst="rect">
            <a:avLst/>
          </a:prstGeom>
          <a:noFill/>
          <a:ln w="38100"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10"/>
            </p:custDataLst>
          </p:nvPr>
        </p:nvSpPr>
        <p:spPr>
          <a:xfrm>
            <a:off x="365760" y="5320665"/>
            <a:ext cx="1167130" cy="268605"/>
          </a:xfrm>
          <a:prstGeom prst="rect">
            <a:avLst/>
          </a:prstGeom>
          <a:noFill/>
          <a:ln w="38100"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3327400" y="1008380"/>
            <a:ext cx="10795" cy="277368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165590" y="1035685"/>
            <a:ext cx="5715" cy="276288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002915" y="3469640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  <a:highlight>
                  <a:srgbClr val="000000">
                    <a:alpha val="0"/>
                  </a:srgbClr>
                </a:highlight>
              </a:rPr>
              <a:t>21%</a:t>
            </a:r>
            <a:endParaRPr lang="en-US" altLang="zh-CN">
              <a:solidFill>
                <a:srgbClr val="C00000"/>
              </a:solidFill>
              <a:highlight>
                <a:srgbClr val="000000">
                  <a:alpha val="0"/>
                </a:srgbClr>
              </a:highligh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46515" y="3415030"/>
            <a:ext cx="64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31%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11"/>
            </p:custDataLst>
          </p:nvPr>
        </p:nvSpPr>
        <p:spPr>
          <a:xfrm>
            <a:off x="7087235" y="2416810"/>
            <a:ext cx="410845" cy="164465"/>
          </a:xfrm>
          <a:prstGeom prst="rect">
            <a:avLst/>
          </a:prstGeom>
          <a:noFill/>
          <a:ln w="38100"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4" name="图片 23" descr="16819973483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" y="268605"/>
            <a:ext cx="1130935" cy="1652270"/>
          </a:xfrm>
          <a:prstGeom prst="rect">
            <a:avLst/>
          </a:prstGeom>
        </p:spPr>
      </p:pic>
      <p:pic>
        <p:nvPicPr>
          <p:cNvPr id="25" name="图片 24" descr="16819973980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268605"/>
            <a:ext cx="1078865" cy="1651635"/>
          </a:xfrm>
          <a:prstGeom prst="rect">
            <a:avLst/>
          </a:prstGeom>
        </p:spPr>
      </p:pic>
      <p:pic>
        <p:nvPicPr>
          <p:cNvPr id="26" name="图片 25" descr="16819974626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185" y="284480"/>
            <a:ext cx="1095375" cy="1651635"/>
          </a:xfrm>
          <a:prstGeom prst="rect">
            <a:avLst/>
          </a:prstGeom>
        </p:spPr>
      </p:pic>
      <p:pic>
        <p:nvPicPr>
          <p:cNvPr id="27" name="图片 26" descr="16819975081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310" y="268605"/>
            <a:ext cx="1054735" cy="1639570"/>
          </a:xfrm>
          <a:prstGeom prst="rect">
            <a:avLst/>
          </a:prstGeom>
        </p:spPr>
      </p:pic>
      <p:pic>
        <p:nvPicPr>
          <p:cNvPr id="28" name="图片 27" descr="16819975913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75" y="2346960"/>
            <a:ext cx="1130935" cy="1691005"/>
          </a:xfrm>
          <a:prstGeom prst="rect">
            <a:avLst/>
          </a:prstGeom>
        </p:spPr>
      </p:pic>
      <p:pic>
        <p:nvPicPr>
          <p:cNvPr id="29" name="图片 28" descr="16819976599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1070" y="2350770"/>
            <a:ext cx="1078865" cy="1682750"/>
          </a:xfrm>
          <a:prstGeom prst="rect">
            <a:avLst/>
          </a:prstGeom>
        </p:spPr>
      </p:pic>
      <p:pic>
        <p:nvPicPr>
          <p:cNvPr id="30" name="图片 29" descr="16819977351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7805" y="2312035"/>
            <a:ext cx="1095375" cy="1689100"/>
          </a:xfrm>
          <a:prstGeom prst="rect">
            <a:avLst/>
          </a:prstGeom>
        </p:spPr>
      </p:pic>
      <p:sp>
        <p:nvSpPr>
          <p:cNvPr id="35" name="圆角矩形 34"/>
          <p:cNvSpPr/>
          <p:nvPr>
            <p:custDataLst>
              <p:tags r:id="rId9"/>
            </p:custDataLst>
          </p:nvPr>
        </p:nvSpPr>
        <p:spPr>
          <a:xfrm>
            <a:off x="706755" y="4688840"/>
            <a:ext cx="1822450" cy="375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5C657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>
            <p:custDataLst>
              <p:tags r:id="rId10"/>
            </p:custDataLst>
          </p:nvPr>
        </p:nvSpPr>
        <p:spPr>
          <a:xfrm>
            <a:off x="752475" y="5351145"/>
            <a:ext cx="1822450" cy="375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5C657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>
            <p:custDataLst>
              <p:tags r:id="rId11"/>
            </p:custDataLst>
          </p:nvPr>
        </p:nvSpPr>
        <p:spPr>
          <a:xfrm>
            <a:off x="752475" y="6067425"/>
            <a:ext cx="1822450" cy="375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5C657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>
            <p:custDataLst>
              <p:tags r:id="rId12"/>
            </p:custDataLst>
          </p:nvPr>
        </p:nvSpPr>
        <p:spPr>
          <a:xfrm>
            <a:off x="3269615" y="4683125"/>
            <a:ext cx="1822450" cy="375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5C657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>
            <p:custDataLst>
              <p:tags r:id="rId13"/>
            </p:custDataLst>
          </p:nvPr>
        </p:nvSpPr>
        <p:spPr>
          <a:xfrm>
            <a:off x="3269615" y="5351145"/>
            <a:ext cx="1822450" cy="375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5C657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>
            <p:custDataLst>
              <p:tags r:id="rId14"/>
            </p:custDataLst>
          </p:nvPr>
        </p:nvSpPr>
        <p:spPr>
          <a:xfrm>
            <a:off x="3269615" y="6067425"/>
            <a:ext cx="1822450" cy="375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5C657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1083945" y="4705350"/>
            <a:ext cx="1370330" cy="329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ym typeface="+mn-ea"/>
              </a:rPr>
              <a:t>TOP 200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793115" y="5405120"/>
            <a:ext cx="17316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ym typeface="+mn-ea"/>
              </a:rPr>
              <a:t>Published after 2010</a:t>
            </a:r>
            <a:endParaRPr lang="zh-CN" altLang="en-US" sz="1200" b="1"/>
          </a:p>
        </p:txBody>
      </p:sp>
      <p:sp>
        <p:nvSpPr>
          <p:cNvPr id="44" name="文本框 43"/>
          <p:cNvSpPr txBox="1"/>
          <p:nvPr/>
        </p:nvSpPr>
        <p:spPr>
          <a:xfrm>
            <a:off x="3456940" y="4674870"/>
            <a:ext cx="1430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Young Adult</a:t>
            </a:r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3698875" y="5347335"/>
            <a:ext cx="1108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Fantasy</a:t>
            </a:r>
            <a:endParaRPr lang="zh-CN" altLang="en-US"/>
          </a:p>
        </p:txBody>
      </p:sp>
      <p:sp>
        <p:nvSpPr>
          <p:cNvPr id="47" name="文本框 46"/>
          <p:cNvSpPr txBox="1"/>
          <p:nvPr>
            <p:custDataLst>
              <p:tags r:id="rId15"/>
            </p:custDataLst>
          </p:nvPr>
        </p:nvSpPr>
        <p:spPr>
          <a:xfrm>
            <a:off x="3703955" y="6049010"/>
            <a:ext cx="941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Fiction</a:t>
            </a:r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031240" y="6043295"/>
            <a:ext cx="1351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Rating number over 800.000</a:t>
            </a:r>
            <a:endParaRPr lang="en-US" altLang="zh-CN" sz="1200" b="1"/>
          </a:p>
        </p:txBody>
      </p:sp>
    </p:spTree>
    <p:custDataLst>
      <p:tags r:id="rId1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7" name="圆角矩形 16"/>
          <p:cNvSpPr/>
          <p:nvPr>
            <p:custDataLst>
              <p:tags r:id="rId2"/>
            </p:custDataLst>
          </p:nvPr>
        </p:nvSpPr>
        <p:spPr>
          <a:xfrm>
            <a:off x="207645" y="224155"/>
            <a:ext cx="11761470" cy="6437630"/>
          </a:xfrm>
          <a:prstGeom prst="roundRect">
            <a:avLst>
              <a:gd name="adj" fmla="val 23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1681984184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" y="530225"/>
            <a:ext cx="5818505" cy="3591560"/>
          </a:xfrm>
          <a:prstGeom prst="rect">
            <a:avLst/>
          </a:prstGeom>
        </p:spPr>
      </p:pic>
      <p:pic>
        <p:nvPicPr>
          <p:cNvPr id="11" name="图片 10" descr="16819842151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680" y="514985"/>
            <a:ext cx="5893435" cy="3611245"/>
          </a:xfrm>
          <a:prstGeom prst="rect">
            <a:avLst/>
          </a:prstGeom>
        </p:spPr>
      </p:pic>
      <p:pic>
        <p:nvPicPr>
          <p:cNvPr id="26" name="图片 25" descr="686614141444_Mesa de trabajo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41910" y="6082030"/>
            <a:ext cx="579120" cy="695960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211455" y="4647565"/>
            <a:ext cx="11757660" cy="2314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* </a:t>
            </a: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Fiction : Fiction is the telling of stories which are not real</a:t>
            </a: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, </a:t>
            </a: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 is an imaginative form of narrative, one of the four basic rhetorical modes.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ea typeface="汉仪大宋简" panose="02010600000101010101" charset="-122"/>
              <a:cs typeface="Bahnschrift SemiBold" panose="020B0502040204020203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* </a:t>
            </a:r>
            <a:r>
              <a:rPr lang="zh-CN" altLang="en-US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Romance: Two basic elements comprise romance novel: a central love story and an emotionally-satisfying and optimistic ending.</a:t>
            </a:r>
            <a:endParaRPr lang="zh-CN" altLang="en-US" sz="15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ea typeface="汉仪大宋简" panose="02010600000101010101" charset="-122"/>
              <a:cs typeface="Bahnschrift SemiBold" panose="020B0502040204020203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* Young Adult: It’s fiction written for, published for, or marketed to adolescents and young adults, roughly ages 13 to 18.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ea typeface="汉仪大宋简" panose="02010600000101010101" charset="-122"/>
              <a:cs typeface="Bahnschrift SemiBold" panose="020B0502040204020203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charset="0"/>
                <a:ea typeface="汉仪大宋简" panose="02010600000101010101" charset="-122"/>
                <a:cs typeface="Bahnschrift SemiBold" panose="020B0502040204020203" charset="0"/>
              </a:rPr>
              <a:t>* Historical: History books make up an important genre in non-fiction. They help us understand the past so we can build a better future.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charset="0"/>
              <a:ea typeface="汉仪大宋简" panose="02010600000101010101" charset="-122"/>
              <a:cs typeface="Bahnschrift SemiBold" panose="020B0502040204020203" charset="0"/>
            </a:endParaRPr>
          </a:p>
        </p:txBody>
      </p:sp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6845935" y="1587500"/>
            <a:ext cx="646430" cy="164465"/>
          </a:xfrm>
          <a:prstGeom prst="rect">
            <a:avLst/>
          </a:prstGeom>
          <a:noFill/>
          <a:ln w="38100"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366395" y="377190"/>
            <a:ext cx="11516995" cy="6191250"/>
          </a:xfrm>
          <a:prstGeom prst="roundRect">
            <a:avLst>
              <a:gd name="adj" fmla="val 23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332865" y="716280"/>
            <a:ext cx="4766945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0">
                <a:solidFill>
                  <a:srgbClr val="4D6895"/>
                </a:solidFill>
                <a:latin typeface="Arial Rounded MT Bold" panose="020F0704030504030204" charset="0"/>
                <a:ea typeface="MS PGothic" panose="020B0600070205080204" charset="-128"/>
                <a:cs typeface="Arial Rounded MT Bold" panose="020F0704030504030204" charset="0"/>
              </a:rPr>
              <a:t>Listen to the book</a:t>
            </a:r>
            <a:endParaRPr lang="zh-CN" altLang="en-US" sz="3200" b="0">
              <a:solidFill>
                <a:srgbClr val="4D6895"/>
              </a:solidFill>
              <a:latin typeface="Arial Rounded MT Bold" panose="020F0704030504030204" charset="0"/>
              <a:ea typeface="MS PGothic" panose="020B0600070205080204" charset="-128"/>
              <a:cs typeface="Arial Rounded MT Bold" panose="020F070403050403020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 flipV="1">
            <a:off x="880745" y="797560"/>
            <a:ext cx="270510" cy="280670"/>
            <a:chOff x="7470" y="2213"/>
            <a:chExt cx="1920" cy="1989"/>
          </a:xfrm>
        </p:grpSpPr>
        <p:sp>
          <p:nvSpPr>
            <p:cNvPr id="18" name="任意多边形 17"/>
            <p:cNvSpPr/>
            <p:nvPr/>
          </p:nvSpPr>
          <p:spPr>
            <a:xfrm>
              <a:off x="7470" y="2213"/>
              <a:ext cx="1920" cy="995"/>
            </a:xfrm>
            <a:custGeom>
              <a:avLst/>
              <a:gdLst>
                <a:gd name="connsiteX0" fmla="*/ 480 w 1920"/>
                <a:gd name="connsiteY0" fmla="*/ 995 h 995"/>
                <a:gd name="connsiteX1" fmla="*/ 0 w 1920"/>
                <a:gd name="connsiteY1" fmla="*/ 0 h 995"/>
                <a:gd name="connsiteX2" fmla="*/ 1920 w 1920"/>
                <a:gd name="connsiteY2" fmla="*/ 995 h 995"/>
                <a:gd name="connsiteX3" fmla="*/ 480 w 1920"/>
                <a:gd name="connsiteY3" fmla="*/ 995 h 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0" h="995">
                  <a:moveTo>
                    <a:pt x="480" y="995"/>
                  </a:moveTo>
                  <a:lnTo>
                    <a:pt x="0" y="0"/>
                  </a:lnTo>
                  <a:lnTo>
                    <a:pt x="1920" y="995"/>
                  </a:lnTo>
                  <a:lnTo>
                    <a:pt x="480" y="995"/>
                  </a:lnTo>
                  <a:close/>
                </a:path>
              </a:pathLst>
            </a:custGeom>
            <a:solidFill>
              <a:srgbClr val="7C93BB"/>
            </a:solidFill>
            <a:ln w="22225">
              <a:solidFill>
                <a:srgbClr val="7C93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flipV="1">
              <a:off x="7470" y="3208"/>
              <a:ext cx="1920" cy="995"/>
            </a:xfrm>
            <a:custGeom>
              <a:avLst/>
              <a:gdLst>
                <a:gd name="connsiteX0" fmla="*/ 480 w 1920"/>
                <a:gd name="connsiteY0" fmla="*/ 995 h 995"/>
                <a:gd name="connsiteX1" fmla="*/ 0 w 1920"/>
                <a:gd name="connsiteY1" fmla="*/ 0 h 995"/>
                <a:gd name="connsiteX2" fmla="*/ 1920 w 1920"/>
                <a:gd name="connsiteY2" fmla="*/ 995 h 995"/>
                <a:gd name="connsiteX3" fmla="*/ 480 w 1920"/>
                <a:gd name="connsiteY3" fmla="*/ 995 h 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0" h="995">
                  <a:moveTo>
                    <a:pt x="480" y="995"/>
                  </a:moveTo>
                  <a:lnTo>
                    <a:pt x="0" y="0"/>
                  </a:lnTo>
                  <a:lnTo>
                    <a:pt x="1920" y="995"/>
                  </a:lnTo>
                  <a:lnTo>
                    <a:pt x="480" y="995"/>
                  </a:lnTo>
                  <a:close/>
                </a:path>
              </a:pathLst>
            </a:custGeom>
            <a:noFill/>
            <a:ln w="22225">
              <a:solidFill>
                <a:srgbClr val="7C93B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C93B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" name="http://photo-static-api.fotomore.com/creative/vcg/400/new/VCG211314799896.jpg" descr="templates\picture_hover\&amp;pky280_sjzg_VCG211314799896&amp;2&amp;src_toppic_inpsrchzd1&amp;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074785" y="464185"/>
            <a:ext cx="2659380" cy="2659380"/>
          </a:xfrm>
          <a:prstGeom prst="rect">
            <a:avLst/>
          </a:prstGeom>
        </p:spPr>
      </p:pic>
      <p:pic>
        <p:nvPicPr>
          <p:cNvPr id="3" name="图片 2" descr="16820043547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70" y="3357880"/>
            <a:ext cx="4062730" cy="30441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49240" y="3503930"/>
            <a:ext cx="59372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大宋简" panose="02010600000101010101" charset="-122"/>
              <a:ea typeface="汉仪大宋简" panose="02010600000101010101" charset="-122"/>
              <a:cs typeface="汉仪大宋简" panose="02010600000101010101" charset="-122"/>
            </a:endParaRPr>
          </a:p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</a:rPr>
              <a:t>B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</a:rPr>
              <a:t>enefit: Audiobooks can let the eyes rest for a bit, knowing that the Kindle can continue without skipping a beat.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大宋简" panose="02010600000101010101" charset="-122"/>
              <a:ea typeface="汉仪大宋简" panose="02010600000101010101" charset="-122"/>
              <a:cs typeface="汉仪大宋简" panose="0201060000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1075" y="1755140"/>
            <a:ext cx="75596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+mn-ea"/>
              </a:rPr>
              <a:t>Listening to audiobooks can be a very immersive experience. You'll find emotions becoming more vivid, actions more striking. And for humorous books, the voice can propel the punch lines even further. 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大宋简" panose="02010600000101010101" charset="-122"/>
              <a:ea typeface="汉仪大宋简" panose="02010600000101010101" charset="-122"/>
              <a:cs typeface="汉仪大宋简" panose="02010600000101010101" charset="-122"/>
            </a:endParaRPr>
          </a:p>
          <a:p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7.xml><?xml version="1.0" encoding="utf-8"?>
<p:tagLst xmlns:p="http://schemas.openxmlformats.org/presentationml/2006/main">
  <p:tag name="COMMONDATA" val="eyJjb3VudCI6MywiaGRpZCI6ImUwODcyMjdjMWE5ZjM0NTRhNjI1OTVkZDI4ZThjMWEwIiwidXNlckNvdW50IjozfQ=="/>
  <p:tag name="KSO_WPP_MARK_KEY" val="57a82752-c044-48ff-ace7-a172c6870d9b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3296</Words>
  <Application>WPS 演示</Application>
  <PresentationFormat>宽屏</PresentationFormat>
  <Paragraphs>90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51" baseType="lpstr">
      <vt:lpstr>Arial</vt:lpstr>
      <vt:lpstr>宋体</vt:lpstr>
      <vt:lpstr>Wingdings</vt:lpstr>
      <vt:lpstr>Wingdings</vt:lpstr>
      <vt:lpstr>汉仪落花诗W</vt:lpstr>
      <vt:lpstr>汉仪大宋简</vt:lpstr>
      <vt:lpstr>汉仪长宋简</vt:lpstr>
      <vt:lpstr>微软雅黑</vt:lpstr>
      <vt:lpstr>Arial Unicode MS</vt:lpstr>
      <vt:lpstr>Calibri</vt:lpstr>
      <vt:lpstr>仿宋</vt:lpstr>
      <vt:lpstr>华文中宋</vt:lpstr>
      <vt:lpstr>华文彩云</vt:lpstr>
      <vt:lpstr>幼圆</vt:lpstr>
      <vt:lpstr>Microsoft JhengHei</vt:lpstr>
      <vt:lpstr>Malgun Gothic</vt:lpstr>
      <vt:lpstr>Malgun Gothic Semilight</vt:lpstr>
      <vt:lpstr>Microsoft JhengHei Light</vt:lpstr>
      <vt:lpstr>Microsoft JhengHei UI</vt:lpstr>
      <vt:lpstr>PMingLiU-ExtB</vt:lpstr>
      <vt:lpstr>Yu Gothic Medium</vt:lpstr>
      <vt:lpstr>Agency FB</vt:lpstr>
      <vt:lpstr>Algerian</vt:lpstr>
      <vt:lpstr>Arial Rounded MT Bold</vt:lpstr>
      <vt:lpstr>Bahnschrift Condensed</vt:lpstr>
      <vt:lpstr>Bahnschrift Light SemiCondensed</vt:lpstr>
      <vt:lpstr>Bahnschrift Light Condensed</vt:lpstr>
      <vt:lpstr>Bahnschrift SemiBold Condensed</vt:lpstr>
      <vt:lpstr>Bahnschrift SemiBold</vt:lpstr>
      <vt:lpstr>华文仿宋</vt:lpstr>
      <vt:lpstr>华文行楷</vt:lpstr>
      <vt:lpstr>新宋体</vt:lpstr>
      <vt:lpstr>等线</vt:lpstr>
      <vt:lpstr>Microsoft JhengHei UI Light</vt:lpstr>
      <vt:lpstr>MS Mincho</vt:lpstr>
      <vt:lpstr>MS UI Gothic</vt:lpstr>
      <vt:lpstr>MS PGothic</vt:lpstr>
      <vt:lpstr>Yu Gothic UI Semibold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Jiaxing</cp:lastModifiedBy>
  <cp:revision>190</cp:revision>
  <dcterms:created xsi:type="dcterms:W3CDTF">2019-06-19T02:08:00Z</dcterms:created>
  <dcterms:modified xsi:type="dcterms:W3CDTF">2023-04-20T20:35:47Z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061AE4A016074786AFB389D40E3701CC_11</vt:lpwstr>
  </property>
  <property fmtid="{D5CDD505-2E9C-101B-9397-08002B2CF9AE}" pid="4" name="KSOTemplateUUID">
    <vt:lpwstr>v1.0_mb_bcEEjKb1B30aaYksa50GlA==</vt:lpwstr>
  </property>
</Properties>
</file>